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81" r:id="rId9"/>
    <p:sldId id="279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8" r:id="rId21"/>
    <p:sldId id="273" r:id="rId22"/>
    <p:sldId id="275" r:id="rId23"/>
    <p:sldId id="277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CC3"/>
    <a:srgbClr val="FF4081"/>
    <a:srgbClr val="EEEEEE"/>
    <a:srgbClr val="5B9BD5"/>
    <a:srgbClr val="5C8ABB"/>
    <a:srgbClr val="D8BEEC"/>
    <a:srgbClr val="42464D"/>
    <a:srgbClr val="472546"/>
    <a:srgbClr val="E8EAEE"/>
    <a:srgbClr val="DB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30"/>
      </p:cViewPr>
      <p:guideLst>
        <p:guide orient="horz" pos="391"/>
        <p:guide pos="3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5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22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3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77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1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11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5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0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95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85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707D4-E7A9-4659-9FCC-F61FFC5C70DD}" type="datetimeFigureOut">
              <a:rPr lang="ru-RU" smtClean="0"/>
              <a:t>02.08.2016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2974-AB02-4BD9-81B7-CFA11B2F5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25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gif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5" y="1247718"/>
            <a:ext cx="9783597" cy="5610282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7038316" y="191802"/>
            <a:ext cx="4140077" cy="4140077"/>
          </a:xfrm>
          <a:prstGeom prst="ellipse">
            <a:avLst/>
          </a:prstGeom>
          <a:solidFill>
            <a:srgbClr val="88D0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161732" y="1385658"/>
            <a:ext cx="3893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Design user interface</a:t>
            </a:r>
            <a:endParaRPr lang="ru-RU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8957180" y="3299691"/>
            <a:ext cx="302347" cy="302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8" name="Прямоугольник 7"/>
          <p:cNvSpPr/>
          <p:nvPr/>
        </p:nvSpPr>
        <p:spPr>
          <a:xfrm>
            <a:off x="822115" y="788011"/>
            <a:ext cx="9321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0" i="0" dirty="0" smtClean="0">
                <a:solidFill>
                  <a:srgbClr val="7F7F7F"/>
                </a:solidFill>
                <a:effectLst/>
                <a:latin typeface="Verdana" panose="020B0604030504040204" pitchFamily="34" charset="0"/>
              </a:rPr>
              <a:t>«Основная проблема интерфейса в том что это интерфейс» </a:t>
            </a:r>
            <a:endParaRPr lang="ru-RU" sz="1600" dirty="0">
              <a:solidFill>
                <a:srgbClr val="7F7F7F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33841" y="1103546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0" i="0" dirty="0" smtClean="0">
                <a:solidFill>
                  <a:srgbClr val="7F7F7F"/>
                </a:solidFill>
                <a:effectLst/>
                <a:latin typeface="Verdana" panose="020B0604030504040204" pitchFamily="34" charset="0"/>
              </a:rPr>
              <a:t>Дональд </a:t>
            </a:r>
            <a:r>
              <a:rPr lang="ru-RU" sz="1600" b="0" i="0" dirty="0" err="1" smtClean="0">
                <a:solidFill>
                  <a:srgbClr val="7F7F7F"/>
                </a:solidFill>
                <a:effectLst/>
                <a:latin typeface="Verdana" panose="020B0604030504040204" pitchFamily="34" charset="0"/>
              </a:rPr>
              <a:t>Норман</a:t>
            </a:r>
            <a:endParaRPr lang="ru-RU" sz="16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5" t="9148" r="28503" b="1729"/>
          <a:stretch/>
        </p:blipFill>
        <p:spPr>
          <a:xfrm>
            <a:off x="745588" y="2616592"/>
            <a:ext cx="1856935" cy="18991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1" t="20253" r="34403" b="19193"/>
          <a:stretch/>
        </p:blipFill>
        <p:spPr>
          <a:xfrm>
            <a:off x="4768948" y="3013805"/>
            <a:ext cx="1842867" cy="1730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20688" r="37315" b="29076"/>
          <a:stretch/>
        </p:blipFill>
        <p:spPr>
          <a:xfrm>
            <a:off x="9473034" y="3878968"/>
            <a:ext cx="1321198" cy="143548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59548" y="255758"/>
            <a:ext cx="11512062" cy="125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1650"/>
              </a:spcAft>
            </a:pP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индустрии термин часто трактуется неверно.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Скевоморфизм</a:t>
            </a: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 обязательно должен быть близок к оригинальному объекту. Проще говоря, реалистичный дизайн всегда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скевоморфичен</a:t>
            </a: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скевоморфизм</a:t>
            </a: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далеко не всегда реалистичен. И чтобы еще больше все запутать,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флэт</a:t>
            </a: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дизайн может быть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скевоморфичным</a:t>
            </a:r>
            <a:r>
              <a:rPr lang="ru-RU" dirty="0" smtClean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(но не обязан им быть).</a:t>
            </a:r>
            <a:endParaRPr lang="ru-RU" dirty="0" smtClean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59548" y="1736507"/>
            <a:ext cx="3085510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П</a:t>
            </a: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ример реализма в дизайне, </a:t>
            </a:r>
          </a:p>
          <a:p>
            <a:pPr lvl="0">
              <a:lnSpc>
                <a:spcPct val="107000"/>
              </a:lnSpc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как в изображении передана глубина, свет, тени и текстура.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59548" y="5908517"/>
            <a:ext cx="1135861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Иногда термин —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скевоморфичный</a:t>
            </a:r>
            <a:r>
              <a:rPr lang="ru-RU" dirty="0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флет</a:t>
            </a:r>
            <a:r>
              <a:rPr lang="ru-RU" dirty="0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дизайн используется как комбинация всего лучшего из двух миров, как в нашем втором примере с </a:t>
            </a:r>
            <a:r>
              <a:rPr lang="ru-RU" dirty="0" err="1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скевоморфичным</a:t>
            </a:r>
            <a:r>
              <a:rPr lang="ru-RU" dirty="0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сейфом.</a:t>
            </a:r>
            <a:endParaRPr lang="ru-RU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336279" y="1736507"/>
            <a:ext cx="3493771" cy="2266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100"/>
            </a:pP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Вам понятно, что иконка ассоциируется с защитой и охраной, так как является комбинацией щита и замочной скважины.  При этом в графике нет воссоздания сейфа или замка. Графика позаимствовала ассоциации. За счет этого она является узнаваемой. Подытоживая: </a:t>
            </a:r>
            <a:r>
              <a:rPr lang="ru-RU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флэт</a:t>
            </a: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дизайн использует простые элементы и комбинацию простых фигур и цветов, чтобы передать простоту и ясность.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05082" y="1736507"/>
            <a:ext cx="4738586" cy="108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Это хороший пример </a:t>
            </a:r>
            <a:r>
              <a:rPr lang="ru-RU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флэт</a:t>
            </a: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дизайна, так как графика упрощает и стилизует изображение сейфа. Тем не менее и этот дизайн содержит элементы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Skeou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</a:t>
            </a:r>
            <a:r>
              <a:rPr lang="ru-R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так как передает реальные очертания сейфа. Всем очевидно, что это сейф, можно даже узнать его дверь.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59" y="1744148"/>
            <a:ext cx="4760795" cy="29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2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288306" y="4932089"/>
            <a:ext cx="4903694" cy="1535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946232" y="5152475"/>
            <a:ext cx="3493329" cy="109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>
                <a:solidFill>
                  <a:srgbClr val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Metro UI</a:t>
            </a:r>
            <a:endParaRPr lang="ru-RU" sz="6600" dirty="0">
              <a:latin typeface="Century Gothic" panose="020B0502020202020204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934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54397" y="274171"/>
            <a:ext cx="60340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начала работать с плоским дизайном задолго до появления интерфейса </a:t>
            </a:r>
            <a:r>
              <a:rPr lang="ru-RU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Metro</a:t>
            </a:r>
            <a:r>
              <a:rPr lang="ru-RU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.</a:t>
            </a:r>
            <a:endParaRPr lang="en-US" dirty="0" smtClean="0">
              <a:solidFill>
                <a:srgbClr val="000000"/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В 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середине 2000-х, </a:t>
            </a:r>
            <a:r>
              <a:rPr lang="ru-RU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выпустила конкурента  </a:t>
            </a:r>
            <a:endParaRPr lang="en-US" dirty="0" smtClean="0">
              <a:solidFill>
                <a:srgbClr val="000000"/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  <a:p>
            <a:r>
              <a:rPr lang="ru-RU" dirty="0" err="1" smtClean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iPod</a:t>
            </a:r>
            <a:r>
              <a:rPr lang="ru-RU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— плеер </a:t>
            </a:r>
            <a:r>
              <a:rPr lang="ru-RU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Zune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 . Именно с выходом </a:t>
            </a:r>
            <a:r>
              <a:rPr lang="ru-RU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Zune</a:t>
            </a:r>
            <a:r>
              <a:rPr lang="ru-RU" dirty="0">
                <a:solidFill>
                  <a:srgbClr val="000000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появился уникальный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дизайнерский стиль, акцент в котором был сделан на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крупную </a:t>
            </a:r>
            <a:r>
              <a:rPr lang="ru-RU" b="1" dirty="0" err="1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типографику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. 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Большие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и яркие формы, основанные на направляющих сетках, типография без засечек (гротеск), плоские иконки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.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72224" y="3080262"/>
            <a:ext cx="53922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40000"/>
            <a:r>
              <a:rPr lang="en-US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	</a:t>
            </a:r>
            <a:r>
              <a:rPr lang="ru-RU" b="1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Основные </a:t>
            </a:r>
            <a:r>
              <a:rPr lang="ru-RU" b="1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принципы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построения и внешний вид были </a:t>
            </a:r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позаимствованы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из информационных систем транспортных узлов. </a:t>
            </a:r>
            <a:endParaRPr lang="en-US" dirty="0" smtClean="0">
              <a:solidFill>
                <a:srgbClr val="333333"/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  <a:p>
            <a:pPr defTabSz="540000"/>
            <a:r>
              <a:rPr lang="en-US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	</a:t>
            </a:r>
            <a:r>
              <a:rPr lang="ru-RU" b="1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Надписи </a:t>
            </a:r>
            <a:r>
              <a:rPr lang="ru-RU" b="1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и графические </a:t>
            </a:r>
            <a:r>
              <a:rPr lang="ru-RU" b="1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элементы: </a:t>
            </a:r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очень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высокая читаемость и </a:t>
            </a:r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визуальная</a:t>
            </a:r>
            <a:r>
              <a:rPr lang="en-US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восприятие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информации, отсутствие отвлекающих элементов, чистое и четкое представление о всех внешних элементах.</a:t>
            </a:r>
            <a:b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</a:br>
            <a:r>
              <a:rPr lang="en-US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	</a:t>
            </a:r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Интерфейс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теряет свое значение «лица» устройства, превращается в </a:t>
            </a:r>
            <a:r>
              <a:rPr lang="ru-RU" b="1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просто указатель </a:t>
            </a:r>
            <a:endParaRPr lang="ru-RU" b="1" dirty="0" smtClean="0">
              <a:solidFill>
                <a:srgbClr val="333333"/>
              </a:solidFill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  <a:p>
            <a:pPr defTabSz="540000"/>
            <a:r>
              <a:rPr lang="ru-RU" dirty="0" smtClean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на </a:t>
            </a:r>
            <a:r>
              <a:rPr lang="ru-RU" dirty="0">
                <a:solidFill>
                  <a:srgbClr val="333333"/>
                </a:solidFill>
                <a:latin typeface="Segoe UI Semilight" panose="020B04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пути к функции, запрошенной пользователем. </a:t>
            </a:r>
            <a:endParaRPr lang="ru-RU" dirty="0">
              <a:latin typeface="Segoe UI Semilight" panose="020B04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58" y="3080262"/>
            <a:ext cx="6938682" cy="3469341"/>
          </a:xfrm>
          <a:prstGeom prst="rect">
            <a:avLst/>
          </a:prstGeom>
        </p:spPr>
      </p:pic>
      <p:pic>
        <p:nvPicPr>
          <p:cNvPr id="9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48" y="3347"/>
            <a:ext cx="5347482" cy="294974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3"/>
            <a:ext cx="12192000" cy="68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5715000" cy="28575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05" y="2883837"/>
            <a:ext cx="3454465" cy="39741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1" r="15993"/>
          <a:stretch/>
        </p:blipFill>
        <p:spPr>
          <a:xfrm>
            <a:off x="2810175" y="2883837"/>
            <a:ext cx="5268604" cy="3974163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r="23868"/>
          <a:stretch/>
        </p:blipFill>
        <p:spPr>
          <a:xfrm>
            <a:off x="5520268" y="1"/>
            <a:ext cx="2557964" cy="2839658"/>
          </a:xfrm>
        </p:spPr>
      </p:pic>
      <p:sp>
        <p:nvSpPr>
          <p:cNvPr id="12" name="Прямоугольник 11"/>
          <p:cNvSpPr/>
          <p:nvPr/>
        </p:nvSpPr>
        <p:spPr>
          <a:xfrm>
            <a:off x="8113194" y="143557"/>
            <a:ext cx="407880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Основные принципы </a:t>
            </a:r>
            <a:r>
              <a:rPr lang="ru-RU" b="1" dirty="0" err="1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Metro</a:t>
            </a: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:</a:t>
            </a:r>
            <a:endParaRPr lang="ru-RU" sz="2000" b="1" dirty="0"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Сетка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 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краеугольный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камень стиля, 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она скрепляет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весь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внешний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облик интерфейса.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Иерархия и ритм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 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создаются за счет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правильного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использования </a:t>
            </a:r>
            <a:r>
              <a:rPr lang="ru-RU" dirty="0" err="1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типографики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и 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помогают пользователю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сориентироваться в приложении.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Контент важнее оформления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 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нет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графическому мусору; 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четкая </a:t>
            </a:r>
            <a:r>
              <a:rPr lang="ru-RU" dirty="0" err="1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структурая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задается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при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помощи шрифтов и цвета.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Плавность и движение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 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интерфейс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живой и отзывчивый.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Пиктограммы, а не </a:t>
            </a:r>
            <a:r>
              <a:rPr lang="ru-RU" b="1" dirty="0" err="1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иконографика</a:t>
            </a:r>
            <a:endParaRPr lang="ru-RU" b="1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быстрое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ориентирование </a:t>
            </a: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в</a:t>
            </a: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приложении 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за счет понятных 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символов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.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r>
              <a:rPr lang="ru-RU" b="1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Кроссплатформенность</a:t>
            </a:r>
            <a:r>
              <a:rPr lang="ru-RU" dirty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 </a:t>
            </a:r>
            <a:endParaRPr lang="ru-RU" dirty="0" smtClean="0">
              <a:solidFill>
                <a:srgbClr val="222222"/>
              </a:solidFill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r>
              <a:rPr lang="ru-RU" dirty="0" smtClean="0">
                <a:solidFill>
                  <a:srgbClr val="222222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поддержка различных устройств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472"/>
            <a:ext cx="12192000" cy="811747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88306" y="4932089"/>
            <a:ext cx="4903694" cy="1535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670456" y="5152475"/>
            <a:ext cx="4237057" cy="109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smtClean="0">
                <a:solidFill>
                  <a:srgbClr val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Flat design</a:t>
            </a:r>
            <a:endParaRPr lang="ru-RU" sz="6600" dirty="0">
              <a:latin typeface="Century Gothic" panose="020B0502020202020204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364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-14514" y="0"/>
            <a:ext cx="12206514" cy="6858000"/>
          </a:xfrm>
          <a:prstGeom prst="rect">
            <a:avLst/>
          </a:prstGeom>
          <a:solidFill>
            <a:srgbClr val="472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49942" y="327595"/>
            <a:ext cx="5722258" cy="3538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Плоский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дизайн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(англ.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flat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design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 </a:t>
            </a:r>
          </a:p>
          <a:p>
            <a:pPr>
              <a:spcAft>
                <a:spcPts val="0"/>
              </a:spcAft>
            </a:pPr>
            <a:r>
              <a:rPr lang="ru-RU" dirty="0" err="1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минималистичный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подход к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дизайну объектов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который подчеркивает удобство использования, </a:t>
            </a:r>
            <a:endParaRPr lang="ru-RU" dirty="0" smtClean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он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 большей степени ориентирован на конечного пользователя.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Плоский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дизайн начал развиваться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противовес концепции </a:t>
            </a:r>
            <a:r>
              <a:rPr lang="ru-RU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скевоформизма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выступал против методов «реальной» визуализации объектов в пользу более упрощенных и эстетически простых решений.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49942" y="3835046"/>
            <a:ext cx="5181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Флэт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дизайн старается подчеркнуть простоту. Подчас упор сделан на минималистическое исполнение и яркие цвета.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/>
          <a:stretch/>
        </p:blipFill>
        <p:spPr>
          <a:xfrm>
            <a:off x="6172200" y="-23395"/>
            <a:ext cx="6019800" cy="690479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50863" y="5262404"/>
            <a:ext cx="6096000" cy="6701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07000"/>
              </a:lnSpc>
              <a:spcBef>
                <a:spcPts val="200"/>
              </a:spcBef>
              <a:spcAft>
                <a:spcPts val="1500"/>
              </a:spcAft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«Лучший дизайн — это как </a:t>
            </a: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можно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меньше дизайна». Дитер Рамс</a:t>
            </a:r>
            <a:endParaRPr lang="ru-RU" sz="20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50863" y="5238750"/>
            <a:ext cx="5080149" cy="742950"/>
          </a:xfrm>
          <a:prstGeom prst="roundRect">
            <a:avLst/>
          </a:prstGeom>
          <a:noFill/>
          <a:ln>
            <a:solidFill>
              <a:srgbClr val="D8B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9265" y="332243"/>
            <a:ext cx="5541818" cy="33853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07000"/>
              </a:lnSpc>
            </a:pPr>
            <a:r>
              <a:rPr lang="ru-RU" b="1" dirty="0">
                <a:solidFill>
                  <a:srgbClr val="FF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Плюсы:</a:t>
            </a:r>
            <a:endParaRPr lang="ru-RU" dirty="0">
              <a:solidFill>
                <a:srgbClr val="FF000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b="1" dirty="0" err="1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Адаптив</a:t>
            </a:r>
            <a:r>
              <a:rPr lang="ru-RU" sz="1400" b="1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Одинаковое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отображение на всех экранах</a:t>
            </a:r>
            <a:endParaRPr lang="ru-RU" sz="1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Использование односложных фигур и четких контуров 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- легкость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дизайна</a:t>
            </a:r>
            <a:endParaRPr lang="ru-RU" sz="1400" dirty="0">
              <a:solidFill>
                <a:srgbClr val="333333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b="1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Удаление всех излишних элементов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– ускоряет работу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endParaRPr lang="ru-RU" sz="1400" dirty="0" smtClean="0">
              <a:solidFill>
                <a:srgbClr val="333333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Простота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плоского дизайна позволяет полностью адаптировать 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приложение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и сделать его отзывчивым</a:t>
            </a:r>
            <a:endParaRPr lang="ru-RU" sz="1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b="1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Шрифт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 «плоском» дизайне является важным элементов навигации. 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Простота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элементов не означает, что нельзя использовать сложные шрифты. Просто все должно быть выдержано в стиле минимализма.</a:t>
            </a:r>
            <a:endParaRPr lang="ru-RU" sz="1400" dirty="0">
              <a:solidFill>
                <a:srgbClr val="333333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b="1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2-3 основных цвета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В плоском дизайне используются чистые яркие цвета, без лишних переходов и градиентов.</a:t>
            </a:r>
            <a:endParaRPr lang="ru-RU" sz="1400" dirty="0">
              <a:solidFill>
                <a:srgbClr val="333333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fontAlgn="base">
              <a:lnSpc>
                <a:spcPct val="107000"/>
              </a:lnSpc>
            </a:pPr>
            <a:r>
              <a:rPr lang="ru-RU" sz="1400" b="1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endParaRPr lang="ru-RU" sz="1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9265" y="3634814"/>
            <a:ext cx="5541818" cy="26938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07000"/>
              </a:lnSpc>
            </a:pPr>
            <a:r>
              <a:rPr lang="ru-RU" b="1" dirty="0">
                <a:solidFill>
                  <a:srgbClr val="0070C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Минусы:</a:t>
            </a:r>
            <a:endParaRPr lang="ru-RU" dirty="0">
              <a:solidFill>
                <a:srgbClr val="0070C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</a:t>
            </a: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граничен </a:t>
            </a:r>
            <a:endParaRPr lang="ru-RU" sz="1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Не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выразительный и </a:t>
            </a:r>
            <a:r>
              <a:rPr lang="ru-RU" sz="1400" b="1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скучный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ru-RU" sz="1400" dirty="0" smtClean="0">
              <a:solidFill>
                <a:srgbClr val="333333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Необходимы 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более сложные визуальные ассоциации, которые должны направлять пользователя в процессе использования вашего продукта — это является основным минусом плоского дизайна. </a:t>
            </a:r>
            <a:endParaRPr lang="ru-RU" sz="1400" dirty="0" smtClean="0">
              <a:solidFill>
                <a:srgbClr val="333333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b="1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Отсутствие </a:t>
            </a:r>
            <a:r>
              <a:rPr lang="ru-RU" sz="1400" b="1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теней и выпуклости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что порой не позволяет понять, что элемент является </a:t>
            </a:r>
            <a:r>
              <a:rPr lang="ru-RU" sz="1400" dirty="0" err="1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кликабельным</a:t>
            </a:r>
            <a:r>
              <a:rPr lang="ru-RU" sz="1400" dirty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ru-RU" sz="1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fontAlgn="base">
              <a:lnSpc>
                <a:spcPct val="107000"/>
              </a:lnSpc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400" dirty="0" smtClean="0">
                <a:solidFill>
                  <a:srgbClr val="3333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Его повсеместное использование порой не позволяет сделать ваш интерфейс уникальным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4" y="0"/>
            <a:ext cx="3728925" cy="2861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64" y="2963333"/>
            <a:ext cx="5493735" cy="389466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50" y="0"/>
            <a:ext cx="2610050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5151"/>
            <a:ext cx="6502401" cy="487680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" y="3615985"/>
            <a:ext cx="6501718" cy="32508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0"/>
            <a:ext cx="2354944" cy="4037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10133"/>
          <a:stretch/>
        </p:blipFill>
        <p:spPr>
          <a:xfrm>
            <a:off x="8856617" y="243"/>
            <a:ext cx="3346867" cy="40123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007458"/>
            <a:ext cx="5701084" cy="28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3"/>
          </a:xfrm>
        </p:spPr>
      </p:pic>
      <p:sp>
        <p:nvSpPr>
          <p:cNvPr id="7" name="Прямоугольник 6"/>
          <p:cNvSpPr/>
          <p:nvPr/>
        </p:nvSpPr>
        <p:spPr>
          <a:xfrm>
            <a:off x="7288306" y="365125"/>
            <a:ext cx="4903694" cy="1535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140356" y="571727"/>
            <a:ext cx="3510898" cy="1118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600" dirty="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Material </a:t>
            </a:r>
            <a:endParaRPr lang="ru-RU" sz="6600" dirty="0">
              <a:latin typeface="Roboto" pitchFamily="2" charset="0"/>
              <a:ea typeface="Robot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489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50863" y="3987800"/>
            <a:ext cx="1122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Материальный дизайн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(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material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design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) — это дизайн-язык и стиль компании Гугл,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выпущенный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fontAlgn="base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25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июня 2014 года.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fontAlgn="base"/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Изначально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внутри компании его называли кодовым именем «квантовая бумага» (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quantum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paper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). Основная метафора материального дизайна —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плоская бумага, находящаяся в трехмерном пространстве.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У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этого стиля есть бесчисленные и уникальные особенности, но, возможно, одна из самых лучших особенностей — это использование оси Z. По сути, это добавляет немного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скевоморфизма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, что позволяет двум плоскостям будто «плавать» друг по другу.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itchFamily="2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7554" y="3428999"/>
            <a:ext cx="10910552" cy="2276341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018208" y="1931831"/>
            <a:ext cx="3760631" cy="1378039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5103" y="2577132"/>
            <a:ext cx="110930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	</a:t>
            </a:r>
            <a:r>
              <a:rPr lang="en-US" b="1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UI</a:t>
            </a:r>
            <a:r>
              <a:rPr lang="en-US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 - </a:t>
            </a:r>
            <a:r>
              <a:rPr lang="ru-RU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пользовательский интерфейс</a:t>
            </a:r>
            <a:r>
              <a:rPr lang="en-US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 -</a:t>
            </a:r>
            <a:r>
              <a:rPr lang="ru-RU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 является системой, посредством которой люди (пользователи) взаимодействуют с машиной.</a:t>
            </a:r>
            <a:endParaRPr lang="en-US" b="0" i="0" dirty="0" smtClean="0">
              <a:solidFill>
                <a:srgbClr val="1E1E1E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	</a:t>
            </a:r>
            <a:r>
              <a:rPr lang="ru-RU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Пользовательский интерфейс включает в себя два компонента: оборудование (физический компонент) и программное обеспечение (логический компонент).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5103" y="3987154"/>
            <a:ext cx="112346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ru-RU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Основной целью при разработке интерфейса для взаимодействия человека с машиной является создание UI, который позволит легко (</a:t>
            </a:r>
            <a:r>
              <a:rPr lang="ru-RU" b="1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интуитивно</a:t>
            </a:r>
            <a:r>
              <a:rPr lang="ru-RU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), эффективно, и с удовольствием (</a:t>
            </a:r>
            <a:r>
              <a:rPr lang="ru-RU" b="1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user</a:t>
            </a:r>
            <a:r>
              <a:rPr lang="ru-RU" b="1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b="1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friendly</a:t>
            </a:r>
            <a:r>
              <a:rPr lang="ru-RU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) добиваться желаемого результата во время работы с машиной. Идеальным результатом считается тот, при котором оператор (или пользователь) производит минимальные усилия для ввода, получая от машины желаемый вывод, при этом машина минимизирует вывод лишних данных.</a:t>
            </a:r>
          </a:p>
          <a:p>
            <a:pPr algn="just"/>
            <a:r>
              <a:rPr lang="en-US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	</a:t>
            </a:r>
            <a:r>
              <a:rPr lang="ru-RU" b="0" i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В компьютерную эру термин «пользовательский интерфейс» как правило, предполагает графический интерфейс пользователя, однако изначально речь идет о панелях управления в промышленных отраслях.</a:t>
            </a:r>
            <a:endParaRPr lang="ru-RU" b="0" i="0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38" y="429955"/>
            <a:ext cx="1818962" cy="18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40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08" y="2506662"/>
            <a:ext cx="7979792" cy="435133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4874"/>
            <a:ext cx="12192000" cy="41615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4704263" cy="235029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" y="4718457"/>
            <a:ext cx="4470401" cy="213954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4400"/>
            <a:ext cx="2823882" cy="2133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9334" y="47494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rgbClr val="FF4081"/>
                </a:solidFill>
              </a:rPr>
              <a:t>https://</a:t>
            </a:r>
            <a:r>
              <a:rPr lang="ru-RU" sz="1200" dirty="0" smtClean="0">
                <a:solidFill>
                  <a:srgbClr val="FF4081"/>
                </a:solidFill>
              </a:rPr>
              <a:t>material.google.com</a:t>
            </a:r>
            <a:endParaRPr lang="ru-RU" sz="1200" dirty="0">
              <a:solidFill>
                <a:srgbClr val="FF40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3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0"/>
            <a:ext cx="5829300" cy="6858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93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1599333" y="-84667"/>
            <a:ext cx="948267" cy="7247467"/>
          </a:xfrm>
          <a:prstGeom prst="rect">
            <a:avLst/>
          </a:prstGeom>
          <a:solidFill>
            <a:srgbClr val="5C8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Material Design Mo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68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73350"/>
            <a:ext cx="1905000" cy="38100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-948" r="54933" b="948"/>
          <a:stretch/>
        </p:blipFill>
        <p:spPr>
          <a:xfrm>
            <a:off x="284163" y="4875593"/>
            <a:ext cx="1177244" cy="160775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4593488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600200" y="2372944"/>
            <a:ext cx="8210053" cy="3824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6" y="2575686"/>
            <a:ext cx="7772400" cy="4282314"/>
          </a:xfrm>
          <a:prstGeom prst="rect">
            <a:avLst/>
          </a:prstGeom>
        </p:spPr>
      </p:pic>
      <p:sp>
        <p:nvSpPr>
          <p:cNvPr id="27" name="Прямоугольная выноска 26"/>
          <p:cNvSpPr/>
          <p:nvPr/>
        </p:nvSpPr>
        <p:spPr>
          <a:xfrm flipH="1">
            <a:off x="8081435" y="451307"/>
            <a:ext cx="3635436" cy="1451818"/>
          </a:xfrm>
          <a:prstGeom prst="wedgeRectCallout">
            <a:avLst/>
          </a:prstGeom>
          <a:solidFill>
            <a:schemeClr val="bg1"/>
          </a:solidFill>
          <a:ln>
            <a:solidFill>
              <a:srgbClr val="E8EAE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356601" y="761717"/>
            <a:ext cx="3263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android 4.0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ice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cream sandwich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78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743" y="797379"/>
            <a:ext cx="6096000" cy="3657600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4979"/>
            <a:ext cx="4493028" cy="10885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2" y="-1"/>
            <a:ext cx="7649028" cy="44994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09" y="1323219"/>
            <a:ext cx="7597485" cy="4503587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4585306" y="2354412"/>
            <a:ext cx="7596614" cy="4503588"/>
            <a:chOff x="4594515" y="5571594"/>
            <a:chExt cx="7596614" cy="4503588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515" y="5575753"/>
              <a:ext cx="2532511" cy="4499429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026" y="5575753"/>
              <a:ext cx="2532511" cy="4499429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537" y="5571594"/>
              <a:ext cx="2531592" cy="4497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5410"/>
          </a:xfrm>
        </p:spPr>
      </p:pic>
    </p:spTree>
    <p:extLst>
      <p:ext uri="{BB962C8B-B14F-4D97-AF65-F5344CB8AC3E}">
        <p14:creationId xmlns:p14="http://schemas.microsoft.com/office/powerpoint/2010/main" val="1289023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6427"/>
            <a:ext cx="8001000" cy="289954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8273"/>
            <a:ext cx="7995118" cy="45847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96" y="1013815"/>
            <a:ext cx="5534204" cy="48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26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931" y="4063112"/>
            <a:ext cx="7831101" cy="28379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10400" cy="402002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90" y="3014886"/>
            <a:ext cx="5181600" cy="38862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90" y="901700"/>
            <a:ext cx="508242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5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3225800" cy="3225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62" y="0"/>
            <a:ext cx="7376838" cy="267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62" y="4186683"/>
            <a:ext cx="7371226" cy="2671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4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16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" y="0"/>
            <a:ext cx="5448193" cy="31241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" y="3124199"/>
            <a:ext cx="5308600" cy="34516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3984880"/>
            <a:ext cx="6642100" cy="41513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0"/>
            <a:ext cx="66421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26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400" cy="69437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761066"/>
            <a:ext cx="772981" cy="83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1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7554" y="3427326"/>
            <a:ext cx="10910552" cy="2276341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018208" y="1930158"/>
            <a:ext cx="3760631" cy="1378039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469" y="2424723"/>
            <a:ext cx="11255062" cy="5090330"/>
          </a:xfrm>
        </p:spPr>
        <p:txBody>
          <a:bodyPr>
            <a:noAutofit/>
          </a:bodyPr>
          <a:lstStyle/>
          <a:p>
            <a:pPr algn="just"/>
            <a:r>
              <a:rPr lang="ru-RU" sz="18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• Типы  UI</a:t>
            </a:r>
          </a:p>
          <a:p>
            <a:pPr marL="0" indent="0" algn="just">
              <a:buNone/>
            </a:pPr>
            <a:r>
              <a:rPr lang="ru-RU" sz="18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Существуем множество типов пользовательского интерфейса, но мы рассмотрим только те, что связаны с компьютерами, поскольку нет никакой необходимости забивать голову информацией, в которой вы не нуждаетесь.</a:t>
            </a:r>
          </a:p>
          <a:p>
            <a:pPr lvl="1" algn="just">
              <a:buFont typeface="+mj-lt"/>
              <a:buAutoNum type="arabicPeriod"/>
            </a:pPr>
            <a:r>
              <a:rPr lang="ru-RU" sz="1600" b="1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Графический интерфейс пользователя (GUI). 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Пользователь - компьютерная клавиатура и мышь, -графический вывод на мониторе компьютера.</a:t>
            </a:r>
          </a:p>
          <a:p>
            <a:pPr lvl="1" algn="just">
              <a:buFont typeface="+mj-lt"/>
              <a:buAutoNum type="arabicPeriod"/>
            </a:pPr>
            <a:r>
              <a:rPr lang="ru-RU" sz="1600" b="1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Веб-интерфейс (WUI). 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Пользователь взаимодействует с веб-сайтом или любым другим приложением через браузер. Новые реализации используют </a:t>
            </a:r>
            <a:r>
              <a:rPr lang="ru-RU" sz="1600" b="0" i="0" dirty="0" err="1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Java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600" b="0" i="0" dirty="0" err="1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JavaScript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, AJAX, </a:t>
            </a:r>
            <a:r>
              <a:rPr lang="ru-RU" sz="1600" b="0" i="0" dirty="0" err="1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Adobe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600" b="0" i="0" dirty="0" err="1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Flex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600" b="0" i="0" dirty="0" err="1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Microsoft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. NET , или аналогичные технологии. </a:t>
            </a:r>
            <a:endParaRPr lang="en-US" sz="1600" b="0" i="0" dirty="0" smtClean="0">
              <a:solidFill>
                <a:srgbClr val="1E1E1E"/>
              </a:solidFill>
              <a:effectLst/>
              <a:latin typeface="Century Gothic" panose="020B0502020202020204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ru-RU" sz="1600" b="1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Административные веб-интерфейсы</a:t>
            </a: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. Используются для работы с серверами и удаленными компьютерами. Часто называются панелью управления.</a:t>
            </a:r>
            <a:endParaRPr lang="en-US" sz="1600" b="0" i="0" dirty="0" smtClean="0">
              <a:solidFill>
                <a:srgbClr val="1E1E1E"/>
              </a:solidFill>
              <a:effectLst/>
              <a:latin typeface="Century Gothic" panose="020B0502020202020204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ru-RU" sz="16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Сенсорные экраны. </a:t>
            </a:r>
          </a:p>
          <a:p>
            <a:pPr marL="457200" lvl="1" indent="0" algn="just">
              <a:buNone/>
            </a:pPr>
            <a:endParaRPr lang="ru-RU" sz="1600" b="0" i="0" dirty="0" smtClean="0">
              <a:solidFill>
                <a:srgbClr val="1E1E1E"/>
              </a:solidFill>
              <a:effectLst/>
              <a:latin typeface="Century Gothic" panose="020B0502020202020204" pitchFamily="34" charset="0"/>
            </a:endParaRPr>
          </a:p>
          <a:p>
            <a:pPr algn="just"/>
            <a:r>
              <a:rPr lang="ru-RU" sz="1800" b="0" i="0" dirty="0" smtClean="0">
                <a:solidFill>
                  <a:srgbClr val="1E1E1E"/>
                </a:solidFill>
                <a:effectLst/>
                <a:latin typeface="Century Gothic" panose="020B0502020202020204" pitchFamily="34" charset="0"/>
              </a:rPr>
              <a:t>• Разработка UI — это создание интерфейса, который обеспечивает самый лучший, простой, приятный и не обременяющий способ взаимодействия пользователя с продуктом.</a:t>
            </a:r>
            <a:r>
              <a:rPr lang="ru-RU" sz="1800" dirty="0" smtClean="0"/>
              <a:t> </a:t>
            </a:r>
            <a:endParaRPr lang="en-US" sz="1800" dirty="0" smtClean="0"/>
          </a:p>
          <a:p>
            <a:pPr marL="0" indent="0" algn="just">
              <a:buNone/>
            </a:pPr>
            <a:endParaRPr lang="ru-RU" sz="1800" b="0" i="1" dirty="0" smtClean="0">
              <a:solidFill>
                <a:srgbClr val="1E1E1E"/>
              </a:solidFill>
              <a:effectLst/>
              <a:latin typeface="Century Gothic" panose="020B0502020202020204" pitchFamily="34" charset="0"/>
            </a:endParaRPr>
          </a:p>
          <a:p>
            <a:endParaRPr lang="ru-RU" sz="1800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38" y="429955"/>
            <a:ext cx="1818962" cy="18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solidFill>
            <a:srgbClr val="DB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02300" y="421929"/>
            <a:ext cx="6904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Скевоморфмзм</a:t>
            </a:r>
            <a:r>
              <a:rPr lang="ru-RU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(</a:t>
            </a:r>
            <a:r>
              <a:rPr lang="ru-RU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англ.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 </a:t>
            </a:r>
            <a:r>
              <a:rPr lang="ru-RU" sz="28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skeuomorph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 (</a:t>
            </a:r>
            <a:r>
              <a:rPr lang="ru-RU" sz="28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скюаморф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); </a:t>
            </a:r>
            <a:endParaRPr lang="ru-RU" sz="4400" dirty="0">
              <a:solidFill>
                <a:schemeClr val="tx1">
                  <a:lumMod val="50000"/>
                  <a:lumOff val="50000"/>
                </a:schemeClr>
              </a:solidFill>
              <a:latin typeface="SF UI Display" panose="00000500000000000000" pitchFamily="2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02300" y="1717509"/>
            <a:ext cx="4777535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Скевоморфизм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F UI Display" panose="000005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 является дизайном, который старается отобразить на экране привычные нам вещи так, как они выглядят в реальности. В свое время этот стиль был доминирующем в дизайне интерфейсов.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F UI Display" panose="00000500000000000000" pitchFamily="2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-190502"/>
            <a:ext cx="4741225" cy="355591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78"/>
          <a:stretch/>
        </p:blipFill>
        <p:spPr>
          <a:xfrm>
            <a:off x="-1" y="2851664"/>
            <a:ext cx="4709617" cy="40063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28886" r="61126" b="21330"/>
          <a:stretch/>
        </p:blipFill>
        <p:spPr>
          <a:xfrm>
            <a:off x="9076485" y="3800610"/>
            <a:ext cx="2832100" cy="2844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Штриховая стрелка вправо 14"/>
          <p:cNvSpPr/>
          <p:nvPr/>
        </p:nvSpPr>
        <p:spPr>
          <a:xfrm>
            <a:off x="6502400" y="4441960"/>
            <a:ext cx="1841500" cy="1562100"/>
          </a:xfrm>
          <a:prstGeom prst="stripedRightArrow">
            <a:avLst/>
          </a:prstGeom>
          <a:solidFill>
            <a:srgbClr val="42464D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ru-RU" b="1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5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"/>
          <a:stretch/>
        </p:blipFill>
        <p:spPr>
          <a:xfrm>
            <a:off x="1" y="-56271"/>
            <a:ext cx="5889673" cy="43038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r="11046"/>
          <a:stretch/>
        </p:blipFill>
        <p:spPr>
          <a:xfrm>
            <a:off x="-14068" y="3390314"/>
            <a:ext cx="5903742" cy="34676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41252" y="269461"/>
            <a:ext cx="6227298" cy="174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ru-RU" b="1" dirty="0" smtClean="0">
                <a:solidFill>
                  <a:srgbClr val="444444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Простота и доступность продукта.</a:t>
            </a:r>
            <a:endParaRPr lang="ru-RU" dirty="0" smtClean="0">
              <a:effectLst/>
              <a:latin typeface="SF UI Display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 smtClean="0">
                <a:solidFill>
                  <a:srgbClr val="444444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Скевоморфизм</a:t>
            </a:r>
            <a:r>
              <a:rPr lang="ru-RU" dirty="0" smtClean="0">
                <a:solidFill>
                  <a:srgbClr val="444444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вынуждает мыслить максимально просто, и часто действовать интуитивно. </a:t>
            </a:r>
          </a:p>
          <a:p>
            <a:r>
              <a:rPr lang="ru-RU" dirty="0" smtClean="0">
                <a:solidFill>
                  <a:srgbClr val="444444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Он повторяет не только визуальный образ продукта, </a:t>
            </a:r>
            <a:endParaRPr lang="en-US" dirty="0" smtClean="0">
              <a:solidFill>
                <a:srgbClr val="444444"/>
              </a:solidFill>
              <a:effectLst/>
              <a:latin typeface="SF UI Display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444444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но и принцип взаимодействия с ним.</a:t>
            </a:r>
            <a:endParaRPr lang="ru-RU" dirty="0">
              <a:effectLst/>
              <a:latin typeface="SF UI Display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t="-471" r="16115" b="471"/>
          <a:stretch/>
        </p:blipFill>
        <p:spPr>
          <a:xfrm>
            <a:off x="7310470" y="4000500"/>
            <a:ext cx="5060824" cy="2857500"/>
          </a:xfrm>
        </p:spPr>
      </p:pic>
      <p:sp>
        <p:nvSpPr>
          <p:cNvPr id="9" name="Прямоугольная выноска 8"/>
          <p:cNvSpPr/>
          <p:nvPr/>
        </p:nvSpPr>
        <p:spPr>
          <a:xfrm>
            <a:off x="7799417" y="2279709"/>
            <a:ext cx="3635436" cy="1451818"/>
          </a:xfrm>
          <a:prstGeom prst="wedgeRectCallout">
            <a:avLst/>
          </a:prstGeom>
          <a:solidFill>
            <a:schemeClr val="bg1"/>
          </a:solidFill>
          <a:ln>
            <a:solidFill>
              <a:srgbClr val="E8EAE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081683" y="2508447"/>
            <a:ext cx="3254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SF UI Display" panose="00000500000000000000" pitchFamily="2" charset="0"/>
              </a:rPr>
              <a:t>Иконки, «которые хочется лизнуть»</a:t>
            </a:r>
            <a:endParaRPr lang="ru-RU" sz="2800" dirty="0">
              <a:latin typeface="SF UI Display" panose="000005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t="13738" r="21852" b="10921"/>
          <a:stretch/>
        </p:blipFill>
        <p:spPr>
          <a:xfrm>
            <a:off x="5426128" y="4247563"/>
            <a:ext cx="2347888" cy="2315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58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22738"/>
          <a:stretch/>
        </p:blipFill>
        <p:spPr>
          <a:xfrm>
            <a:off x="3773714" y="-2032"/>
            <a:ext cx="8403772" cy="6860032"/>
          </a:xfrm>
          <a:prstGeom prst="rect">
            <a:avLst/>
          </a:prstGeom>
        </p:spPr>
      </p:pic>
      <p:pic>
        <p:nvPicPr>
          <p:cNvPr id="17" name="Объект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252315"/>
            <a:ext cx="2900892" cy="4351338"/>
          </a:xfr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984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56"/>
          <a:stretch/>
        </p:blipFill>
        <p:spPr>
          <a:xfrm>
            <a:off x="0" y="0"/>
            <a:ext cx="3671047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260584" y="4712047"/>
            <a:ext cx="5480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В 2013 году </a:t>
            </a:r>
            <a:r>
              <a:rPr lang="ru-RU" b="1" dirty="0" err="1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Apple</a:t>
            </a:r>
            <a:r>
              <a:rPr lang="ru-RU" b="1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 избавилась</a:t>
            </a:r>
            <a:r>
              <a:rPr lang="en-US" b="1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от </a:t>
            </a:r>
          </a:p>
          <a:p>
            <a:r>
              <a:rPr lang="ru-RU" dirty="0" err="1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скевоморфизма</a:t>
            </a:r>
            <a:r>
              <a:rPr lang="ru-RU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 в </a:t>
            </a:r>
            <a:r>
              <a:rPr lang="ru-RU" dirty="0" err="1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iOS</a:t>
            </a:r>
            <a:r>
              <a:rPr lang="ru-RU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 7. Ему на смену </a:t>
            </a:r>
          </a:p>
          <a:p>
            <a:r>
              <a:rPr lang="ru-RU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пришел, пожалуй, самый главный технологический тренд — </a:t>
            </a:r>
            <a:r>
              <a:rPr lang="ru-RU" b="1" dirty="0" smtClean="0">
                <a:solidFill>
                  <a:srgbClr val="333333"/>
                </a:solidFill>
                <a:effectLst/>
                <a:latin typeface="SF UI Display" panose="00000500000000000000" pitchFamily="2" charset="0"/>
                <a:ea typeface="Calibri" panose="020F0502020204030204" pitchFamily="34" charset="0"/>
              </a:rPr>
              <a:t>Плоский дизайн</a:t>
            </a:r>
            <a:endParaRPr lang="ru-RU" b="1" dirty="0">
              <a:latin typeface="SF UI Display" panose="000005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122211" y="368300"/>
            <a:ext cx="4953248" cy="3975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Aft>
                <a:spcPts val="1125"/>
              </a:spcAft>
              <a:buFontTx/>
              <a:buChar char="-"/>
            </a:pP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необходимо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убрать все декоративные элементы и оставить в них только то, с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чем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было бы удобно взаимодействовать. </a:t>
            </a:r>
            <a:endParaRPr lang="ru-RU" sz="2000" dirty="0">
              <a:latin typeface="SF UI Display" panose="00000500000000000000" pitchFamily="2" charset="0"/>
              <a:ea typeface="Times New Roman" panose="02020603050405020304" pitchFamily="18" charset="0"/>
            </a:endParaRPr>
          </a:p>
          <a:p>
            <a:pPr marL="285750" indent="-285750" fontAlgn="base">
              <a:spcAft>
                <a:spcPts val="1125"/>
              </a:spcAft>
              <a:buFontTx/>
              <a:buChar char="-"/>
            </a:pP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уменьшить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их объем для более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быстрой</a:t>
            </a:r>
            <a:r>
              <a:rPr lang="en-US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загрузки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и сфокусировать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взгляд</a:t>
            </a:r>
            <a:r>
              <a:rPr lang="en-US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пользователя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на самом главном и основном. </a:t>
            </a:r>
            <a:endParaRPr lang="ru-RU" sz="2000" dirty="0">
              <a:latin typeface="SF UI Display" panose="00000500000000000000" pitchFamily="2" charset="0"/>
              <a:ea typeface="Times New Roman" panose="02020603050405020304" pitchFamily="18" charset="0"/>
            </a:endParaRPr>
          </a:p>
          <a:p>
            <a:pPr marL="285750" indent="-285750" fontAlgn="base">
              <a:spcAft>
                <a:spcPts val="1125"/>
              </a:spcAft>
              <a:buFontTx/>
              <a:buChar char="-"/>
            </a:pP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поскольку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абсолютно все элементы дизайна должны быть максимально близки </a:t>
            </a:r>
            <a:r>
              <a:rPr lang="ru-RU" dirty="0" smtClean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к </a:t>
            </a:r>
            <a:r>
              <a:rPr lang="ru-RU" dirty="0">
                <a:solidFill>
                  <a:srgbClr val="333333"/>
                </a:solidFill>
                <a:latin typeface="SF UI Display" panose="00000500000000000000" pitchFamily="2" charset="0"/>
                <a:ea typeface="Times New Roman" panose="02020603050405020304" pitchFamily="18" charset="0"/>
              </a:rPr>
              <a:t>аналогам из материального мира, придумать новую иконку в очередной итерации программного обеспечения трудно. </a:t>
            </a:r>
            <a:endParaRPr lang="ru-RU" sz="2000" dirty="0">
              <a:latin typeface="SF UI Display" panose="000005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3" r="-67"/>
          <a:stretch/>
        </p:blipFill>
        <p:spPr>
          <a:xfrm>
            <a:off x="3451164" y="0"/>
            <a:ext cx="3671047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2128" r="23788" b="196"/>
          <a:stretch/>
        </p:blipFill>
        <p:spPr>
          <a:xfrm>
            <a:off x="653143" y="1101633"/>
            <a:ext cx="2586446" cy="4636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6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410790"/>
            <a:ext cx="5067440" cy="517301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91594" y="356186"/>
            <a:ext cx="1170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Джонатан </a:t>
            </a:r>
            <a:r>
              <a:rPr lang="ru-RU" dirty="0" err="1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Айв</a:t>
            </a:r>
            <a:r>
              <a:rPr lang="ru-RU" dirty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: </a:t>
            </a:r>
            <a:r>
              <a:rPr lang="ru-RU" i="1" dirty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«Важна непосредственность, </a:t>
            </a:r>
            <a:endParaRPr lang="en-US" i="1" dirty="0" smtClean="0">
              <a:solidFill>
                <a:srgbClr val="444444"/>
              </a:solidFill>
              <a:latin typeface="SF UI Display" panose="00000500000000000000" pitchFamily="2" charset="0"/>
              <a:ea typeface="Calibri" panose="020F0502020204030204" pitchFamily="34" charset="0"/>
            </a:endParaRPr>
          </a:p>
          <a:p>
            <a:r>
              <a:rPr lang="ru-RU" i="1" dirty="0" smtClean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а </a:t>
            </a:r>
            <a:r>
              <a:rPr lang="ru-RU" i="1" dirty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она достижима тогда, </a:t>
            </a:r>
            <a:r>
              <a:rPr lang="ru-RU" i="1" dirty="0" smtClean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когда </a:t>
            </a:r>
            <a:r>
              <a:rPr lang="ru-RU" i="1" dirty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вы не замечаете дизайна</a:t>
            </a:r>
            <a:r>
              <a:rPr lang="ru-RU" i="1" dirty="0" smtClean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».</a:t>
            </a:r>
            <a:r>
              <a:rPr lang="ru-RU" dirty="0" smtClean="0">
                <a:solidFill>
                  <a:srgbClr val="444444"/>
                </a:solidFill>
                <a:latin typeface="SF UI Display" panose="00000500000000000000" pitchFamily="2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1" b="26787"/>
          <a:stretch/>
        </p:blipFill>
        <p:spPr>
          <a:xfrm>
            <a:off x="6849533" y="-1"/>
            <a:ext cx="5342467" cy="68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90"/>
            <a:ext cx="9308096" cy="6844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8" y="-14690"/>
            <a:ext cx="9326383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55" y="-14690"/>
            <a:ext cx="9326383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17" y="0"/>
            <a:ext cx="932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546</Words>
  <Application>Microsoft Office PowerPoint</Application>
  <PresentationFormat>Широкоэкранный</PresentationFormat>
  <Paragraphs>97</Paragraphs>
  <Slides>29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Courier New</vt:lpstr>
      <vt:lpstr>Roboto</vt:lpstr>
      <vt:lpstr>Segoe UI</vt:lpstr>
      <vt:lpstr>Segoe UI Black</vt:lpstr>
      <vt:lpstr>Segoe UI Semilight</vt:lpstr>
      <vt:lpstr>Segoe UI Symbol</vt:lpstr>
      <vt:lpstr>SF UI Display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Shashkov</dc:creator>
  <cp:lastModifiedBy>Екатерина Бредкова</cp:lastModifiedBy>
  <cp:revision>68</cp:revision>
  <dcterms:created xsi:type="dcterms:W3CDTF">2016-07-31T13:10:44Z</dcterms:created>
  <dcterms:modified xsi:type="dcterms:W3CDTF">2016-08-02T14:24:49Z</dcterms:modified>
</cp:coreProperties>
</file>